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368" r:id="rId3"/>
    <p:sldId id="357" r:id="rId4"/>
    <p:sldId id="371" r:id="rId5"/>
    <p:sldId id="358" r:id="rId6"/>
    <p:sldId id="360" r:id="rId7"/>
    <p:sldId id="361" r:id="rId8"/>
    <p:sldId id="363" r:id="rId9"/>
    <p:sldId id="362" r:id="rId10"/>
    <p:sldId id="369" r:id="rId11"/>
    <p:sldId id="366" r:id="rId12"/>
    <p:sldId id="367" r:id="rId13"/>
    <p:sldId id="356" r:id="rId14"/>
    <p:sldId id="354" r:id="rId15"/>
    <p:sldId id="35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tmann, H (Hugo)" initials="WH(" lastIdx="1" clrIdx="0">
    <p:extLst>
      <p:ext uri="{19B8F6BF-5375-455C-9EA6-DF929625EA0E}">
        <p15:presenceInfo xmlns:p15="http://schemas.microsoft.com/office/powerpoint/2012/main" userId="S::h.waltmann@ctstorkcollege.nl::e96f6c3a-027b-44b9-93e7-dcb4aec988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765"/>
    <a:srgbClr val="E23F39"/>
    <a:srgbClr val="793AA3"/>
    <a:srgbClr val="0FA7A8"/>
    <a:srgbClr val="3BADB0"/>
    <a:srgbClr val="0CA69E"/>
    <a:srgbClr val="FFCA55"/>
    <a:srgbClr val="E24444"/>
    <a:srgbClr val="4DBA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jl, licht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35" autoAdjust="0"/>
    <p:restoredTop sz="94661"/>
  </p:normalViewPr>
  <p:slideViewPr>
    <p:cSldViewPr snapToGrid="0" snapToObjects="1">
      <p:cViewPr varScale="1">
        <p:scale>
          <a:sx n="64" d="100"/>
          <a:sy n="64" d="100"/>
        </p:scale>
        <p:origin x="10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D6050-D7D3-439B-80FB-7A5A47D6998C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2BD9E-E7B3-4123-BBE1-F115FB7640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16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FFD674-03B8-534E-ADFB-7D3EBEA147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C235D1-B9E0-C044-9EB4-19E72122A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60849"/>
            <a:ext cx="7172131" cy="1849114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367EF-F58F-7848-8802-8DFE4745A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717213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A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6B9B-A54E-2B48-9E25-F6C8E0B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82F-D094-EB4A-944F-7A3ED37D75BC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E3969-2C48-4E43-812A-D9929834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5908F-FF4E-4047-BC30-DCB537CE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1F0E-9A44-BF41-A567-D0284D7CD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4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5EA7-119D-4C48-9E73-DEA6E582E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FEE7-84DE-3541-89A3-E1BD716E5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63A94-3835-4C4B-8EA4-35172DAB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82F-D094-EB4A-944F-7A3ED37D75B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CB0B5-05EC-5E42-BE6D-29F7C5E88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2918C-2CFE-8D41-A7C0-0D26653A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1F0E-9A44-BF41-A567-D0284D7CD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3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5E45AB5-AAB5-0E4D-AC54-E6919E7460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1290" y="0"/>
            <a:ext cx="10316547" cy="68745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6EA761-0658-5D4A-9C2E-60A86EB1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607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C235D1-B9E0-C044-9EB4-19E72122A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60849"/>
            <a:ext cx="6010469" cy="1804664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367EF-F58F-7848-8802-8DFE4745A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5086739" cy="152432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DBA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6B9B-A54E-2B48-9E25-F6C8E0B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82F-D094-EB4A-944F-7A3ED37D75BC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E3969-2C48-4E43-812A-D9929834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5908F-FF4E-4047-BC30-DCB537CE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1F0E-9A44-BF41-A567-D0284D7CD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8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2DE16B-2467-C544-9B12-D5A04870EA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35680A-534A-984D-ACC6-D01FB478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81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481A6-2472-D146-B699-CCF0B6051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58686"/>
            <a:ext cx="10515600" cy="3222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3BBE2-1330-5245-98C2-B60B403B7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93AA3"/>
                </a:solidFill>
              </a:defRPr>
            </a:lvl1pPr>
          </a:lstStyle>
          <a:p>
            <a:fld id="{22E1F82F-D094-EB4A-944F-7A3ED37D75BC}" type="datetimeFigureOut">
              <a:rPr lang="en-US" smtClean="0"/>
              <a:pPr/>
              <a:t>11/26/2022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3659E-76F6-4340-8E1F-D7C6931EB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93A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BD7B9-17F4-B145-ADB2-E07AB0EC2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93AA3"/>
                </a:solidFill>
              </a:defRPr>
            </a:lvl1pPr>
          </a:lstStyle>
          <a:p>
            <a:fld id="{C5761F0E-9A44-BF41-A567-D0284D7CDF8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3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93A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image" Target="../media/image15.em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2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3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4.png"/><Relationship Id="rId2" Type="http://schemas.microsoft.com/office/2007/relationships/media" Target="../media/media6.m4a"/><Relationship Id="rId1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4957D-ACBB-244B-A0F7-746265A80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057251">
            <a:off x="7922409" y="1501436"/>
            <a:ext cx="5066394" cy="1968294"/>
          </a:xfrm>
        </p:spPr>
        <p:txBody>
          <a:bodyPr>
            <a:noAutofit/>
          </a:bodyPr>
          <a:lstStyle/>
          <a:p>
            <a:r>
              <a:rPr lang="en-US" sz="8800" dirty="0" err="1"/>
              <a:t>wiskunde</a:t>
            </a:r>
            <a:endParaRPr lang="en-US" sz="8800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D4AA781E-52CC-4167-B0BA-658951323F29}"/>
              </a:ext>
            </a:extLst>
          </p:cNvPr>
          <p:cNvGrpSpPr>
            <a:grpSpLocks noChangeAspect="1"/>
          </p:cNvGrpSpPr>
          <p:nvPr/>
        </p:nvGrpSpPr>
        <p:grpSpPr>
          <a:xfrm>
            <a:off x="389640" y="1291409"/>
            <a:ext cx="4842761" cy="4180693"/>
            <a:chOff x="766724" y="2674798"/>
            <a:chExt cx="4952255" cy="413664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3F647BFE-FA5D-42C3-8B52-EE8EAC0BD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724" y="2674798"/>
              <a:ext cx="4555634" cy="3687384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5C022AC7-9289-4F97-B750-EAB1FBE1A079}"/>
                </a:ext>
              </a:extLst>
            </p:cNvPr>
            <p:cNvSpPr txBox="1"/>
            <p:nvPr/>
          </p:nvSpPr>
          <p:spPr>
            <a:xfrm>
              <a:off x="3433239" y="5501951"/>
              <a:ext cx="2285740" cy="130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rgbClr val="405765"/>
                  </a:solidFill>
                </a:rPr>
                <a:t>Social Media</a:t>
              </a:r>
            </a:p>
            <a:p>
              <a:r>
                <a:rPr lang="nl-NL" sz="2400" b="1" dirty="0">
                  <a:solidFill>
                    <a:srgbClr val="405765"/>
                  </a:solidFill>
                </a:rPr>
                <a:t>#AWESOME</a:t>
              </a:r>
            </a:p>
            <a:p>
              <a:endParaRPr lang="nl-NL" sz="3200" b="1" dirty="0">
                <a:solidFill>
                  <a:srgbClr val="405765"/>
                </a:solidFill>
              </a:endParaRPr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A685B5AE-5A97-44EE-BC9C-2F96ED74B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" y="5126218"/>
            <a:ext cx="5366139" cy="1524324"/>
          </a:xfrm>
        </p:spPr>
        <p:txBody>
          <a:bodyPr/>
          <a:lstStyle/>
          <a:p>
            <a:r>
              <a:rPr lang="en-US" dirty="0" err="1"/>
              <a:t>Klas</a:t>
            </a:r>
            <a:r>
              <a:rPr lang="en-US"/>
              <a:t> 3KBL</a:t>
            </a:r>
            <a:endParaRPr lang="en-US" dirty="0"/>
          </a:p>
          <a:p>
            <a:r>
              <a:rPr lang="en-US" dirty="0"/>
              <a:t>D. Riedel (RIED)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2"/>
    </mc:Choice>
    <mc:Fallback xmlns="">
      <p:transition spd="slow" advTm="15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89262E4-04DB-4508-B983-60DF73998B72}"/>
              </a:ext>
            </a:extLst>
          </p:cNvPr>
          <p:cNvSpPr/>
          <p:nvPr/>
        </p:nvSpPr>
        <p:spPr>
          <a:xfrm>
            <a:off x="10446026" y="0"/>
            <a:ext cx="17459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97DDF-D759-4A12-BC4A-05890123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beoordelingsformulier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DA9E5E1-94E8-4BC6-B2D0-FBBE81DCC6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45" t="-745" b="-2"/>
          <a:stretch/>
        </p:blipFill>
        <p:spPr>
          <a:xfrm>
            <a:off x="5619750" y="86304"/>
            <a:ext cx="6347650" cy="6619296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6E89657E-5EAB-4693-9930-C9340C8F1FBA}"/>
              </a:ext>
            </a:extLst>
          </p:cNvPr>
          <p:cNvSpPr/>
          <p:nvPr/>
        </p:nvSpPr>
        <p:spPr>
          <a:xfrm>
            <a:off x="5619750" y="192968"/>
            <a:ext cx="875899" cy="652153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B6E09026-0371-4170-B9E7-67C1C421E3AE}"/>
              </a:ext>
            </a:extLst>
          </p:cNvPr>
          <p:cNvSpPr/>
          <p:nvPr/>
        </p:nvSpPr>
        <p:spPr>
          <a:xfrm>
            <a:off x="6495649" y="139664"/>
            <a:ext cx="5452632" cy="5593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2D06F10-9804-4980-AD17-94CE1FC5C1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6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21"/>
    </mc:Choice>
    <mc:Fallback xmlns="">
      <p:transition spd="slow" advTm="6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560642C-B50A-49C3-9CF0-35FB5BC9C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206" y="1764034"/>
            <a:ext cx="6324600" cy="42037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97DDF-D759-4A12-BC4A-05890123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beoordelingsformulier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B4955FEC-F192-4DDB-BF06-7C019DAFC1A2}"/>
              </a:ext>
            </a:extLst>
          </p:cNvPr>
          <p:cNvSpPr/>
          <p:nvPr/>
        </p:nvSpPr>
        <p:spPr>
          <a:xfrm>
            <a:off x="5678206" y="1669881"/>
            <a:ext cx="6324600" cy="105505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D9214DEA-2A7C-432E-80E2-5B6A1734C2C8}"/>
              </a:ext>
            </a:extLst>
          </p:cNvPr>
          <p:cNvSpPr/>
          <p:nvPr/>
        </p:nvSpPr>
        <p:spPr>
          <a:xfrm>
            <a:off x="5678206" y="5143344"/>
            <a:ext cx="6324600" cy="26452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9535CE48-F3C7-4A50-A128-E6E28B0DDB15}"/>
              </a:ext>
            </a:extLst>
          </p:cNvPr>
          <p:cNvSpPr/>
          <p:nvPr/>
        </p:nvSpPr>
        <p:spPr>
          <a:xfrm>
            <a:off x="5678206" y="5661855"/>
            <a:ext cx="4399244" cy="31857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24707F81-8813-4D17-9E20-F027334AAE1E}"/>
              </a:ext>
            </a:extLst>
          </p:cNvPr>
          <p:cNvSpPr/>
          <p:nvPr/>
        </p:nvSpPr>
        <p:spPr>
          <a:xfrm>
            <a:off x="5678206" y="3429000"/>
            <a:ext cx="6324600" cy="169312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B1F3E7-2706-4F51-8893-3CDE39A292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8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50"/>
    </mc:Choice>
    <mc:Fallback xmlns="">
      <p:transition spd="slow" advTm="60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nl-NL" sz="2400" b="0" dirty="0">
                <a:effectLst/>
              </a:rPr>
              <a:t>Uiterlijk </a:t>
            </a:r>
            <a:r>
              <a:rPr lang="nl-NL" sz="2400" b="0">
                <a:effectLst/>
              </a:rPr>
              <a:t>vrijdag 9 </a:t>
            </a:r>
            <a:r>
              <a:rPr lang="nl-NL" sz="2400" b="0" dirty="0">
                <a:effectLst/>
              </a:rPr>
              <a:t>december om 12:00 moet de vlog ge-upload zijn.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BBF8F37-414F-426F-8EBD-58A9BA8DA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</a:rPr>
              <a:t>Aanpak - 7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D3A0EB-1876-4C2A-B5B1-3003C4A898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82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2"/>
    </mc:Choice>
    <mc:Fallback xmlns="">
      <p:transition spd="slow" advTm="2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0ADD3505-D816-4666-AAAA-42EC992FA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B4269A41-C387-4555-A18D-F1B4E366C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212183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911C1882-1ABB-473F-836B-DE0066AB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20558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336533B6-75CC-4F87-B044-A8241FBF7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960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2291F90-E310-409B-9538-B8C5011E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42" y="4267831"/>
            <a:ext cx="7970903" cy="1071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Nog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even </a:t>
            </a:r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samenvattend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77EAB586-FBDB-4496-82AC-22F185637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7800" y="4377267"/>
            <a:ext cx="3121152" cy="195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5DDFE64F-B29E-4F40-9D76-68A257211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9566"/>
              </p:ext>
            </p:extLst>
          </p:nvPr>
        </p:nvGraphicFramePr>
        <p:xfrm>
          <a:off x="795343" y="633047"/>
          <a:ext cx="8135255" cy="3111175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424747">
                  <a:extLst>
                    <a:ext uri="{9D8B030D-6E8A-4147-A177-3AD203B41FA5}">
                      <a16:colId xmlns:a16="http://schemas.microsoft.com/office/drawing/2014/main" val="2049259769"/>
                    </a:ext>
                  </a:extLst>
                </a:gridCol>
                <a:gridCol w="7710508">
                  <a:extLst>
                    <a:ext uri="{9D8B030D-6E8A-4147-A177-3AD203B41FA5}">
                      <a16:colId xmlns:a16="http://schemas.microsoft.com/office/drawing/2014/main" val="2105485187"/>
                    </a:ext>
                  </a:extLst>
                </a:gridCol>
              </a:tblGrid>
              <a:tr h="337550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1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 dirty="0">
                          <a:effectLst/>
                        </a:rPr>
                        <a:t>Neem de theorie door van jouw gekozen onderwerp.</a:t>
                      </a:r>
                      <a:endParaRPr lang="nl-NL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1126578589"/>
                  </a:ext>
                </a:extLst>
              </a:tr>
              <a:tr h="754346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2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 dirty="0">
                          <a:effectLst/>
                        </a:rPr>
                        <a:t>Zoek aanvullende informatie en passende voorbeelden.</a:t>
                      </a:r>
                    </a:p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 dirty="0">
                          <a:effectLst/>
                        </a:rPr>
                        <a:t>(</a:t>
                      </a:r>
                      <a:r>
                        <a:rPr lang="nl-NL" sz="2000" b="0" dirty="0" err="1">
                          <a:effectLst/>
                        </a:rPr>
                        <a:t>Spark</a:t>
                      </a:r>
                      <a:r>
                        <a:rPr lang="nl-NL" sz="2000" b="0" dirty="0">
                          <a:effectLst/>
                        </a:rPr>
                        <a:t>, YouTube, Google)</a:t>
                      </a:r>
                      <a:endParaRPr lang="nl-NL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843079852"/>
                  </a:ext>
                </a:extLst>
              </a:tr>
              <a:tr h="337550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3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 dirty="0">
                          <a:effectLst/>
                        </a:rPr>
                        <a:t>Maak een plan van aanpak. (maak hierbij gebruik van </a:t>
                      </a:r>
                      <a:r>
                        <a:rPr lang="nl-NL" sz="2000" b="1" i="1" dirty="0">
                          <a:effectLst/>
                        </a:rPr>
                        <a:t>bijlage 1</a:t>
                      </a:r>
                      <a:r>
                        <a:rPr lang="nl-NL" sz="2000" b="0" dirty="0">
                          <a:effectLst/>
                        </a:rPr>
                        <a:t>)</a:t>
                      </a:r>
                      <a:endParaRPr lang="nl-NL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429984901"/>
                  </a:ext>
                </a:extLst>
              </a:tr>
              <a:tr h="337550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4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 dirty="0">
                          <a:effectLst/>
                        </a:rPr>
                        <a:t>Laat deze goedkeuren door de docent die aanwezig is.</a:t>
                      </a:r>
                      <a:endParaRPr lang="nl-NL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1840467598"/>
                  </a:ext>
                </a:extLst>
              </a:tr>
              <a:tr h="337550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5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Voer de taakverdeling uit/maak de vlog.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3491197183"/>
                  </a:ext>
                </a:extLst>
              </a:tr>
              <a:tr h="669079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6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Controleer aan de hand van het beoordelingsformulier of jullie vlog aan de norm voldoet.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4235999486"/>
                  </a:ext>
                </a:extLst>
              </a:tr>
              <a:tr h="337550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7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 dirty="0">
                          <a:effectLst/>
                        </a:rPr>
                        <a:t>Uiterlijk vrijdag 3 december om 12:00 moet de vlog ge-upload zijn.</a:t>
                      </a:r>
                      <a:endParaRPr lang="nl-NL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3964503033"/>
                  </a:ext>
                </a:extLst>
              </a:tr>
            </a:tbl>
          </a:graphicData>
        </a:graphic>
      </p:graphicFrame>
      <p:sp>
        <p:nvSpPr>
          <p:cNvPr id="21" name="Rechthoek 20">
            <a:extLst>
              <a:ext uri="{FF2B5EF4-FFF2-40B4-BE49-F238E27FC236}">
                <a16:creationId xmlns:a16="http://schemas.microsoft.com/office/drawing/2014/main" id="{51017CEF-593A-46CC-B824-5549D6C60246}"/>
              </a:ext>
            </a:extLst>
          </p:cNvPr>
          <p:cNvSpPr/>
          <p:nvPr/>
        </p:nvSpPr>
        <p:spPr>
          <a:xfrm>
            <a:off x="802242" y="968898"/>
            <a:ext cx="8143723" cy="749300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5407A31D-CE59-4987-BCC3-C5A119C10F59}"/>
              </a:ext>
            </a:extLst>
          </p:cNvPr>
          <p:cNvSpPr/>
          <p:nvPr/>
        </p:nvSpPr>
        <p:spPr>
          <a:xfrm>
            <a:off x="795343" y="615041"/>
            <a:ext cx="8147574" cy="357554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271F0020-6BB5-4ADD-B374-614FD2617437}"/>
              </a:ext>
            </a:extLst>
          </p:cNvPr>
          <p:cNvSpPr/>
          <p:nvPr/>
        </p:nvSpPr>
        <p:spPr>
          <a:xfrm>
            <a:off x="803420" y="2065396"/>
            <a:ext cx="8143094" cy="306092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C69A43C1-0687-48A3-8FAB-7D4D377A71A8}"/>
              </a:ext>
            </a:extLst>
          </p:cNvPr>
          <p:cNvSpPr/>
          <p:nvPr/>
        </p:nvSpPr>
        <p:spPr>
          <a:xfrm>
            <a:off x="802792" y="1708997"/>
            <a:ext cx="8143722" cy="354112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4469EEAF-E6C1-4E41-8090-125E90F2D68E}"/>
              </a:ext>
            </a:extLst>
          </p:cNvPr>
          <p:cNvSpPr/>
          <p:nvPr/>
        </p:nvSpPr>
        <p:spPr>
          <a:xfrm>
            <a:off x="796408" y="2767545"/>
            <a:ext cx="8143723" cy="660205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E38BE51C-A338-47D0-B4CB-6FED0C42D7A0}"/>
              </a:ext>
            </a:extLst>
          </p:cNvPr>
          <p:cNvSpPr/>
          <p:nvPr/>
        </p:nvSpPr>
        <p:spPr>
          <a:xfrm>
            <a:off x="803420" y="2396787"/>
            <a:ext cx="8143722" cy="354111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40DF9704-C1DE-4048-B3C9-0EDB9E9E753C}"/>
              </a:ext>
            </a:extLst>
          </p:cNvPr>
          <p:cNvSpPr/>
          <p:nvPr/>
        </p:nvSpPr>
        <p:spPr>
          <a:xfrm>
            <a:off x="797037" y="3429157"/>
            <a:ext cx="8143722" cy="326676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EA148C-BFD2-4AF8-81B3-8DB75D926B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48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1"/>
    </mc:Choice>
    <mc:Fallback xmlns="">
      <p:transition spd="slow" advTm="8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DDEF810-FBAE-4C80-B905-316331395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FD8C7A0F-D774-4978-AA9C-7E703C2F4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344168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7">
            <a:extLst>
              <a:ext uri="{FF2B5EF4-FFF2-40B4-BE49-F238E27FC236}">
                <a16:creationId xmlns:a16="http://schemas.microsoft.com/office/drawing/2014/main" id="{61C7310A-3A42-4F75-8058-7F39E52B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344168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D88313-56C7-45D8-8D97-2F5CCBF99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1544897" cy="1179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CA531B-B4EE-48E0-83E5-49CB47837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88894"/>
            <a:ext cx="10306520" cy="880730"/>
          </a:xfrm>
        </p:spPr>
        <p:txBody>
          <a:bodyPr>
            <a:normAutofit/>
          </a:bodyPr>
          <a:lstStyle/>
          <a:p>
            <a:r>
              <a:rPr lang="nl-NL" sz="4000" b="1">
                <a:solidFill>
                  <a:srgbClr val="FFFFFF"/>
                </a:solidFill>
              </a:rPr>
              <a:t>Aandachtspunten</a:t>
            </a:r>
          </a:p>
        </p:txBody>
      </p:sp>
      <p:sp>
        <p:nvSpPr>
          <p:cNvPr id="13" name="Lint: gekromd en omlaag gekanteld 12">
            <a:extLst>
              <a:ext uri="{FF2B5EF4-FFF2-40B4-BE49-F238E27FC236}">
                <a16:creationId xmlns:a16="http://schemas.microsoft.com/office/drawing/2014/main" id="{32156C70-D527-4BFD-A46E-AFCE74FAD972}"/>
              </a:ext>
            </a:extLst>
          </p:cNvPr>
          <p:cNvSpPr/>
          <p:nvPr/>
        </p:nvSpPr>
        <p:spPr>
          <a:xfrm>
            <a:off x="644660" y="2629379"/>
            <a:ext cx="11074399" cy="3493440"/>
          </a:xfrm>
          <a:prstGeom prst="ellipseRibbon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800" b="1" i="0" u="none" strike="noStrike" kern="0" cap="none" spc="0" normalizeH="0" baseline="0" noProof="0" dirty="0">
              <a:ln>
                <a:noFill/>
              </a:ln>
              <a:solidFill>
                <a:srgbClr val="0CA69E"/>
              </a:solidFill>
              <a:effectLst/>
              <a:uLnTx/>
              <a:uFillTx/>
              <a:latin typeface="Modern Love Grunge" panose="04070805081005020601" pitchFamily="82" charset="0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86F8250-9038-40CE-9DCB-CDA7CDA563EF}"/>
              </a:ext>
            </a:extLst>
          </p:cNvPr>
          <p:cNvSpPr txBox="1"/>
          <p:nvPr/>
        </p:nvSpPr>
        <p:spPr>
          <a:xfrm rot="262112">
            <a:off x="1275356" y="3032766"/>
            <a:ext cx="22631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netheid </a:t>
            </a:r>
          </a:p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en</a:t>
            </a:r>
          </a:p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de</a:t>
            </a:r>
          </a:p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vormgeving</a:t>
            </a:r>
          </a:p>
          <a:p>
            <a:pPr algn="r"/>
            <a:endParaRPr lang="nl-NL" sz="3600" b="1" dirty="0">
              <a:solidFill>
                <a:prstClr val="black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7F125A7-26F0-4B0A-A1F7-A56E03687BD1}"/>
              </a:ext>
            </a:extLst>
          </p:cNvPr>
          <p:cNvSpPr txBox="1"/>
          <p:nvPr/>
        </p:nvSpPr>
        <p:spPr>
          <a:xfrm rot="21241572">
            <a:off x="8755644" y="3047284"/>
            <a:ext cx="2048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Gebruik</a:t>
            </a:r>
          </a:p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van</a:t>
            </a:r>
          </a:p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het</a:t>
            </a:r>
          </a:p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rekenen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8B31624-C1E9-484E-975D-5E377D16F003}"/>
              </a:ext>
            </a:extLst>
          </p:cNvPr>
          <p:cNvSpPr txBox="1"/>
          <p:nvPr/>
        </p:nvSpPr>
        <p:spPr>
          <a:xfrm>
            <a:off x="3360843" y="3590992"/>
            <a:ext cx="5752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Gabriola" panose="04040605051002020D02" pitchFamily="82" charset="0"/>
              </a:rPr>
              <a:t>Creativiteit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Gabriola" panose="04040605051002020D02" pitchFamily="82" charset="0"/>
              </a:rPr>
              <a:t>wordt beloond!!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901C31F-5D8E-4FF5-AED0-E05F021E2B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352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12"/>
    </mc:Choice>
    <mc:Fallback xmlns="">
      <p:transition spd="slow" advTm="75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vasthouden, man, beer&#10;&#10;Automatisch gegenereerde beschrijving">
            <a:extLst>
              <a:ext uri="{FF2B5EF4-FFF2-40B4-BE49-F238E27FC236}">
                <a16:creationId xmlns:a16="http://schemas.microsoft.com/office/drawing/2014/main" id="{FE965F67-BB65-420D-82A4-156411F9C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18197" y="215900"/>
            <a:ext cx="4295714" cy="67477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4692C23-3A89-4FC1-857C-637257BDC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66357"/>
            <a:ext cx="9292255" cy="62714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6239FF-E9F4-4107-8884-453128DF5A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24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0"/>
    </mc:Choice>
    <mc:Fallback xmlns="">
      <p:transition spd="slow" advTm="26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C20F3E9-75BE-4FD9-B5F2-E02643F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nl-NL" sz="4000" b="1">
                <a:solidFill>
                  <a:srgbClr val="FFFFFF"/>
                </a:solidFill>
              </a:rPr>
              <a:t>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5" y="2490436"/>
            <a:ext cx="10000557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400" dirty="0"/>
              <a:t>De opdracht voor wiskunde bestaat uit het maken van een uitleg-film/vlog. </a:t>
            </a:r>
          </a:p>
          <a:p>
            <a:pPr marL="0" indent="0">
              <a:buNone/>
            </a:pPr>
            <a:r>
              <a:rPr lang="nl-NL" sz="2400" dirty="0"/>
              <a:t>Deze vlog maak jullie in twee- of drietallen. </a:t>
            </a:r>
          </a:p>
          <a:p>
            <a:pPr marL="0" indent="0">
              <a:buNone/>
            </a:pPr>
            <a:r>
              <a:rPr lang="nl-NL" sz="2400" dirty="0"/>
              <a:t>In overleg met je lesgevende docent heb je twee onderwerpen gekozen die jullie gaan behandelen tijdens je uitleg-film/vlog. </a:t>
            </a:r>
          </a:p>
          <a:p>
            <a:pPr marL="0" indent="0">
              <a:buNone/>
            </a:pPr>
            <a:r>
              <a:rPr lang="nl-NL" sz="2400" dirty="0"/>
              <a:t>Je maakt een film met uitleg, waarin ook een passend praktijkvoorbeeld verwerkt moet zijn. </a:t>
            </a:r>
          </a:p>
          <a:p>
            <a:pPr marL="0" indent="0">
              <a:buNone/>
            </a:pPr>
            <a:r>
              <a:rPr lang="nl-NL" sz="2400" dirty="0"/>
              <a:t>Het moet voor een willekeurig iemand duidelijk zijn wat jullie hebben behandeld!! </a:t>
            </a:r>
          </a:p>
        </p:txBody>
      </p:sp>
      <p:sp>
        <p:nvSpPr>
          <p:cNvPr id="11" name="Tekstballon: rechthoek met afgeronde hoeken 10">
            <a:extLst>
              <a:ext uri="{FF2B5EF4-FFF2-40B4-BE49-F238E27FC236}">
                <a16:creationId xmlns:a16="http://schemas.microsoft.com/office/drawing/2014/main" id="{2B65697E-24EB-46D2-A751-0AE4B5DD4645}"/>
              </a:ext>
            </a:extLst>
          </p:cNvPr>
          <p:cNvSpPr/>
          <p:nvPr/>
        </p:nvSpPr>
        <p:spPr>
          <a:xfrm>
            <a:off x="2736243" y="2970645"/>
            <a:ext cx="7160098" cy="2415185"/>
          </a:xfrm>
          <a:prstGeom prst="wedgeRoundRectCallout">
            <a:avLst>
              <a:gd name="adj1" fmla="val 66755"/>
              <a:gd name="adj2" fmla="val -6347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</a:rPr>
              <a:t>Het woord vlog staat voor "videoblog" en verwijst (zoals de naam al zegt), naar een type blog waarvan alles videomateriaal is. 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</a:rPr>
              <a:t>Jullie vlog gaat over een bepaald onderwerp, wat hoort bij het vak REKENEN!!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11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34"/>
    </mc:Choice>
    <mc:Fallback xmlns="">
      <p:transition spd="slow" advTm="63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034DC13-4CA6-4DDF-96D6-2C1F3CD50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83855D-F0F4-42E8-9047-A13022476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8" name="Freeform 44">
              <a:extLst>
                <a:ext uri="{FF2B5EF4-FFF2-40B4-BE49-F238E27FC236}">
                  <a16:creationId xmlns:a16="http://schemas.microsoft.com/office/drawing/2014/main" id="{0414264F-D724-4E21-BE52-4728290DE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5">
              <a:extLst>
                <a:ext uri="{FF2B5EF4-FFF2-40B4-BE49-F238E27FC236}">
                  <a16:creationId xmlns:a16="http://schemas.microsoft.com/office/drawing/2014/main" id="{46C077DA-0626-4B9E-9211-446361F61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6">
              <a:extLst>
                <a:ext uri="{FF2B5EF4-FFF2-40B4-BE49-F238E27FC236}">
                  <a16:creationId xmlns:a16="http://schemas.microsoft.com/office/drawing/2014/main" id="{DD1DA1AE-C234-4948-AA7F-F7EBB9FE7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7">
              <a:extLst>
                <a:ext uri="{FF2B5EF4-FFF2-40B4-BE49-F238E27FC236}">
                  <a16:creationId xmlns:a16="http://schemas.microsoft.com/office/drawing/2014/main" id="{23A78588-E013-48A0-A140-E6C9A4F38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6C9A9D1-F5E1-4455-80F2-5E0DF4256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9C20F3E9-75BE-4FD9-B5F2-E02643F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</a:rPr>
              <a:t>Aanpak - 1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034" y="2337460"/>
            <a:ext cx="9162884" cy="11529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 dirty="0"/>
              <a:t>Je kan een onderwerp kiezen uit: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553765D-8FB7-17FB-4F30-E45A2F7F04BC}"/>
              </a:ext>
            </a:extLst>
          </p:cNvPr>
          <p:cNvSpPr txBox="1"/>
          <p:nvPr/>
        </p:nvSpPr>
        <p:spPr>
          <a:xfrm>
            <a:off x="1608364" y="3763736"/>
            <a:ext cx="73805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Hoofdstuk 1 Procenten</a:t>
            </a:r>
          </a:p>
          <a:p>
            <a:endParaRPr lang="nl-NL" dirty="0"/>
          </a:p>
          <a:p>
            <a:r>
              <a:rPr lang="nl-NL" dirty="0"/>
              <a:t>Of</a:t>
            </a:r>
          </a:p>
          <a:p>
            <a:endParaRPr lang="nl-NL" dirty="0"/>
          </a:p>
          <a:p>
            <a:r>
              <a:rPr lang="nl-NL" dirty="0"/>
              <a:t>Hoofdstuk 2 Meetkunde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11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9"/>
    </mc:Choice>
    <mc:Fallback xmlns="">
      <p:transition spd="slow" advTm="2589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034DC13-4CA6-4DDF-96D6-2C1F3CD50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83855D-F0F4-42E8-9047-A13022476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8" name="Freeform 44">
              <a:extLst>
                <a:ext uri="{FF2B5EF4-FFF2-40B4-BE49-F238E27FC236}">
                  <a16:creationId xmlns:a16="http://schemas.microsoft.com/office/drawing/2014/main" id="{0414264F-D724-4E21-BE52-4728290DE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5">
              <a:extLst>
                <a:ext uri="{FF2B5EF4-FFF2-40B4-BE49-F238E27FC236}">
                  <a16:creationId xmlns:a16="http://schemas.microsoft.com/office/drawing/2014/main" id="{46C077DA-0626-4B9E-9211-446361F61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6">
              <a:extLst>
                <a:ext uri="{FF2B5EF4-FFF2-40B4-BE49-F238E27FC236}">
                  <a16:creationId xmlns:a16="http://schemas.microsoft.com/office/drawing/2014/main" id="{DD1DA1AE-C234-4948-AA7F-F7EBB9FE7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7">
              <a:extLst>
                <a:ext uri="{FF2B5EF4-FFF2-40B4-BE49-F238E27FC236}">
                  <a16:creationId xmlns:a16="http://schemas.microsoft.com/office/drawing/2014/main" id="{23A78588-E013-48A0-A140-E6C9A4F38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6C9A9D1-F5E1-4455-80F2-5E0DF4256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9C20F3E9-75BE-4FD9-B5F2-E02643F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>
                <a:solidFill>
                  <a:srgbClr val="FFFFFF"/>
                </a:solidFill>
              </a:rPr>
              <a:t>Aanpak - 1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9750A8F2-0B0C-DB0F-E3D1-C5A73EE49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034" y="2337460"/>
            <a:ext cx="9162884" cy="92009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 dirty="0"/>
              <a:t>Van het gekozen hoofdstuk kies je </a:t>
            </a:r>
            <a:r>
              <a:rPr lang="nl-NL" sz="2000" b="1" dirty="0"/>
              <a:t>twee</a:t>
            </a:r>
            <a:r>
              <a:rPr lang="nl-NL" sz="2000" dirty="0"/>
              <a:t> paragrafen wat je dus wilt gaan uitleggen.</a:t>
            </a:r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E63B7D28-894C-781D-452C-3543AFE35E15}"/>
              </a:ext>
            </a:extLst>
          </p:cNvPr>
          <p:cNvSpPr/>
          <p:nvPr/>
        </p:nvSpPr>
        <p:spPr>
          <a:xfrm>
            <a:off x="548640" y="3561806"/>
            <a:ext cx="4920343" cy="2847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9DF7353A-042C-4975-3AC4-F219BB163052}"/>
              </a:ext>
            </a:extLst>
          </p:cNvPr>
          <p:cNvSpPr/>
          <p:nvPr/>
        </p:nvSpPr>
        <p:spPr>
          <a:xfrm>
            <a:off x="5878286" y="3561806"/>
            <a:ext cx="5120640" cy="2847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FFD7730D-9B16-C240-F5F7-AE2C2A71E736}"/>
              </a:ext>
            </a:extLst>
          </p:cNvPr>
          <p:cNvSpPr txBox="1"/>
          <p:nvPr/>
        </p:nvSpPr>
        <p:spPr>
          <a:xfrm flipH="1">
            <a:off x="757916" y="3686144"/>
            <a:ext cx="450178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H1 procenten</a:t>
            </a:r>
            <a:r>
              <a:rPr lang="nl-NL" dirty="0"/>
              <a:t>:</a:t>
            </a: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1.1 Breuken, procenten en decimale getallen (theorie A,B,C en D)</a:t>
            </a: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1.2 Percentages gegeven (theorie E en F)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1.3 Percentages gevraagd (theorie G)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1.4 Procenten en grote getallen (theorie H)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1.5 Terugrekenen naar 100 % (theorie I en J)</a:t>
            </a: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1.6 Promille (theorie K)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  <a:p>
            <a:endParaRPr lang="nl-NL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4F027162-7505-4A89-6E4E-53EF2F428A01}"/>
              </a:ext>
            </a:extLst>
          </p:cNvPr>
          <p:cNvSpPr txBox="1"/>
          <p:nvPr/>
        </p:nvSpPr>
        <p:spPr>
          <a:xfrm flipH="1">
            <a:off x="6094476" y="3771433"/>
            <a:ext cx="450178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H2 Meetkunde</a:t>
            </a:r>
            <a:r>
              <a:rPr lang="nl-NL" dirty="0"/>
              <a:t>:</a:t>
            </a: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2.1 Koers en kaart (theorie A en B)</a:t>
            </a: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2.2 Hoogtelijnen (theorie C en D)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2.3 Doorsnede en lichaamsdiagonaal (theorie E )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2.4 Aanzichten (theorie F)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2.5 Hoeken (theorie G)</a:t>
            </a:r>
          </a:p>
          <a:p>
            <a:endParaRPr lang="nl-NL" dirty="0"/>
          </a:p>
          <a:p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9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9"/>
    </mc:Choice>
    <mc:Fallback xmlns="">
      <p:transition spd="slow" advTm="2589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799709F6-819A-4A9B-B299-52B516DA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E956BBB-7B91-4BF1-8CC5-4F1F5C3E0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80" name="Freeform 44">
              <a:extLst>
                <a:ext uri="{FF2B5EF4-FFF2-40B4-BE49-F238E27FC236}">
                  <a16:creationId xmlns:a16="http://schemas.microsoft.com/office/drawing/2014/main" id="{331C4F13-3AB4-4BD8-B1A2-76809863E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45">
              <a:extLst>
                <a:ext uri="{FF2B5EF4-FFF2-40B4-BE49-F238E27FC236}">
                  <a16:creationId xmlns:a16="http://schemas.microsoft.com/office/drawing/2014/main" id="{52D8231F-00FF-4EE0-B405-28CC397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46">
              <a:extLst>
                <a:ext uri="{FF2B5EF4-FFF2-40B4-BE49-F238E27FC236}">
                  <a16:creationId xmlns:a16="http://schemas.microsoft.com/office/drawing/2014/main" id="{C80BB271-C270-4FB5-B9F1-D81F239ED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7">
              <a:extLst>
                <a:ext uri="{FF2B5EF4-FFF2-40B4-BE49-F238E27FC236}">
                  <a16:creationId xmlns:a16="http://schemas.microsoft.com/office/drawing/2014/main" id="{1BDA5F0C-5FEC-4DA5-A154-3EC7AA690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342B9BC-62E1-4F01-AE2D-4143126BE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9C20F3E9-75BE-4FD9-B5F2-E02643F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>
                <a:solidFill>
                  <a:srgbClr val="FFFFFF"/>
                </a:solidFill>
              </a:rPr>
              <a:t>Aanpak - 2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543175"/>
            <a:ext cx="3385635" cy="154145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 dirty="0"/>
              <a:t>Zoek aanvullende informatie en passende voorbeelden.</a:t>
            </a:r>
          </a:p>
          <a:p>
            <a:pPr marL="0" indent="0">
              <a:buNone/>
            </a:pPr>
            <a:r>
              <a:rPr lang="nl-NL" sz="2000" dirty="0"/>
              <a:t>(</a:t>
            </a:r>
            <a:r>
              <a:rPr lang="nl-NL" sz="2000" dirty="0" err="1"/>
              <a:t>Spark</a:t>
            </a:r>
            <a:r>
              <a:rPr lang="nl-NL" sz="2000" dirty="0"/>
              <a:t>, YouTube, Google)</a:t>
            </a:r>
          </a:p>
        </p:txBody>
      </p:sp>
      <p:pic>
        <p:nvPicPr>
          <p:cNvPr id="1032" name="Picture 8" descr="Zo verwijder jij zelf gegevens uit Google -Geelkerken &amp;amp; Geelkerken Advocaten">
            <a:extLst>
              <a:ext uri="{FF2B5EF4-FFF2-40B4-BE49-F238E27FC236}">
                <a16:creationId xmlns:a16="http://schemas.microsoft.com/office/drawing/2014/main" id="{B54A1971-8919-4BCB-8311-3E2D4742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7032" y="2754188"/>
            <a:ext cx="2657430" cy="10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ouTube biedt ruimte aan &amp;#39;onafhankelijke&amp;#39; nieuwsmakers - inct">
            <a:extLst>
              <a:ext uri="{FF2B5EF4-FFF2-40B4-BE49-F238E27FC236}">
                <a16:creationId xmlns:a16="http://schemas.microsoft.com/office/drawing/2014/main" id="{A3BABF45-C066-4612-911F-9008874F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8087033" y="4341478"/>
            <a:ext cx="2661014" cy="149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C32CFF6-6F30-402A-920C-BCBA83A1E0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8" t="12713" r="33731" b="15475"/>
          <a:stretch/>
        </p:blipFill>
        <p:spPr>
          <a:xfrm>
            <a:off x="4848957" y="2876019"/>
            <a:ext cx="2772972" cy="328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2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3"/>
    </mc:Choice>
    <mc:Fallback xmlns="">
      <p:transition spd="slow" advTm="1503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6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9C20F3E9-75BE-4FD9-B5F2-E02643F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</a:rPr>
              <a:t>Aanpak - 3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485008" cy="4031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0" dirty="0">
                <a:effectLst/>
              </a:rPr>
              <a:t>Maak een plan van aanpak.</a:t>
            </a:r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r>
              <a:rPr lang="nl-NL" sz="2400" dirty="0"/>
              <a:t>Bedenk bij elke stap:</a:t>
            </a:r>
          </a:p>
          <a:p>
            <a:pPr>
              <a:buFontTx/>
              <a:buChar char="-"/>
            </a:pPr>
            <a:r>
              <a:rPr lang="nl-NL" sz="2400" b="1" dirty="0">
                <a:effectLst/>
              </a:rPr>
              <a:t>Wat</a:t>
            </a:r>
            <a:r>
              <a:rPr lang="nl-NL" sz="2400" b="0" dirty="0">
                <a:effectLst/>
              </a:rPr>
              <a:t> moet</a:t>
            </a:r>
            <a:r>
              <a:rPr lang="nl-NL" sz="2400" dirty="0"/>
              <a:t> er gebeuren?</a:t>
            </a:r>
          </a:p>
          <a:p>
            <a:pPr>
              <a:buFontTx/>
              <a:buChar char="-"/>
            </a:pPr>
            <a:r>
              <a:rPr lang="nl-NL" sz="2400" b="1" dirty="0"/>
              <a:t>Wie</a:t>
            </a:r>
            <a:r>
              <a:rPr lang="nl-NL" sz="2400" dirty="0"/>
              <a:t> gaat dat doen?</a:t>
            </a:r>
          </a:p>
          <a:p>
            <a:pPr>
              <a:buFontTx/>
              <a:buChar char="-"/>
            </a:pPr>
            <a:r>
              <a:rPr lang="nl-NL" sz="2400" b="1" dirty="0"/>
              <a:t>Wanneer</a:t>
            </a:r>
            <a:r>
              <a:rPr lang="nl-NL" sz="2400" dirty="0"/>
              <a:t> gaan we dat doen?</a:t>
            </a:r>
          </a:p>
          <a:p>
            <a:pPr>
              <a:buFontTx/>
              <a:buChar char="-"/>
            </a:pPr>
            <a:r>
              <a:rPr lang="nl-NL" sz="2400" b="1" dirty="0"/>
              <a:t>Waarom</a:t>
            </a:r>
            <a:r>
              <a:rPr lang="nl-NL" sz="2400" dirty="0"/>
              <a:t> doen we dat?</a:t>
            </a:r>
          </a:p>
          <a:p>
            <a:pPr>
              <a:buFontTx/>
              <a:buChar char="-"/>
            </a:pPr>
            <a:r>
              <a:rPr lang="nl-NL" sz="2400" b="1" dirty="0"/>
              <a:t>Waar</a:t>
            </a:r>
            <a:r>
              <a:rPr lang="nl-NL" sz="2400" dirty="0"/>
              <a:t> doen we dat?</a:t>
            </a:r>
          </a:p>
          <a:p>
            <a:pPr>
              <a:buFontTx/>
              <a:buChar char="-"/>
            </a:pPr>
            <a:r>
              <a:rPr lang="nl-NL" sz="2400" b="1" dirty="0">
                <a:effectLst/>
              </a:rPr>
              <a:t>Hoe</a:t>
            </a:r>
            <a:r>
              <a:rPr lang="nl-NL" sz="2400" b="0" dirty="0">
                <a:effectLst/>
              </a:rPr>
              <a:t> gaan we dat doen?</a:t>
            </a:r>
          </a:p>
          <a:p>
            <a:pPr>
              <a:buFontTx/>
              <a:buChar char="-"/>
            </a:pPr>
            <a:endParaRPr lang="nl-NL" sz="2400" b="0" dirty="0"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E00532-A186-6488-6F80-DD13AE0D4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r="18173"/>
          <a:stretch/>
        </p:blipFill>
        <p:spPr bwMode="auto">
          <a:xfrm>
            <a:off x="6094476" y="3123491"/>
            <a:ext cx="5413636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0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spd="slow" advTm="1677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9C20F3E9-75BE-4FD9-B5F2-E02643F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</a:rPr>
              <a:t>Aanpak - 4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812887"/>
            <a:ext cx="5318796" cy="324472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nl-NL" sz="2400" b="0" dirty="0">
                <a:effectLst/>
              </a:rPr>
              <a:t>Laat je plan van aanpak goedkeuren door de docent die aanwezig is.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nl-NL" sz="2400" dirty="0">
                <a:ea typeface="Arial" panose="020B0604020202020204" pitchFamily="34" charset="0"/>
                <a:cs typeface="Times New Roman" panose="02020603050405020304" pitchFamily="18" charset="0"/>
              </a:rPr>
              <a:t>Nu kun je starten met </a:t>
            </a:r>
            <a:r>
              <a:rPr lang="nl-NL" sz="2400">
                <a:ea typeface="Arial" panose="020B0604020202020204" pitchFamily="34" charset="0"/>
                <a:cs typeface="Times New Roman" panose="02020603050405020304" pitchFamily="18" charset="0"/>
              </a:rPr>
              <a:t>de uitleg/vlog!</a:t>
            </a:r>
            <a:endParaRPr lang="nl-NL" sz="2400" b="1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9DB1461-64B1-4803-943B-678D8B9CA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137" y="2543175"/>
            <a:ext cx="4004334" cy="3121025"/>
          </a:xfrm>
          <a:prstGeom prst="rect">
            <a:avLst/>
          </a:prstGeom>
        </p:spPr>
      </p:pic>
      <p:sp>
        <p:nvSpPr>
          <p:cNvPr id="4" name="Tekstballon: rechthoek met afgeronde hoeken 3">
            <a:extLst>
              <a:ext uri="{FF2B5EF4-FFF2-40B4-BE49-F238E27FC236}">
                <a16:creationId xmlns:a16="http://schemas.microsoft.com/office/drawing/2014/main" id="{68301FBB-ECCF-9142-92BD-F454BBE2C090}"/>
              </a:ext>
            </a:extLst>
          </p:cNvPr>
          <p:cNvSpPr/>
          <p:nvPr/>
        </p:nvSpPr>
        <p:spPr>
          <a:xfrm>
            <a:off x="1424904" y="4272245"/>
            <a:ext cx="6311477" cy="2415185"/>
          </a:xfrm>
          <a:prstGeom prst="wedgeRoundRectCallout">
            <a:avLst>
              <a:gd name="adj1" fmla="val 53721"/>
              <a:gd name="adj2" fmla="val -7609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>
                <a:solidFill>
                  <a:schemeClr val="tx1"/>
                </a:solidFill>
              </a:rPr>
              <a:t>Het plan van aanpak wordt beoordeeld op het gebruik van de Nederlandse taal:</a:t>
            </a:r>
          </a:p>
          <a:p>
            <a:pPr marL="457200" indent="-457200">
              <a:buFontTx/>
              <a:buChar char="-"/>
            </a:pPr>
            <a:r>
              <a:rPr lang="nl-NL" sz="2800" dirty="0">
                <a:solidFill>
                  <a:schemeClr val="tx1"/>
                </a:solidFill>
              </a:rPr>
              <a:t>Inhoud</a:t>
            </a:r>
          </a:p>
          <a:p>
            <a:pPr marL="457200" indent="-457200">
              <a:buFontTx/>
              <a:buChar char="-"/>
            </a:pPr>
            <a:r>
              <a:rPr lang="nl-NL" sz="2800" dirty="0">
                <a:solidFill>
                  <a:schemeClr val="tx1"/>
                </a:solidFill>
              </a:rPr>
              <a:t>Taalgebruik</a:t>
            </a:r>
          </a:p>
          <a:p>
            <a:pPr marL="457200" indent="-457200">
              <a:buFontTx/>
              <a:buChar char="-"/>
            </a:pPr>
            <a:r>
              <a:rPr lang="nl-NL" sz="2800" dirty="0">
                <a:solidFill>
                  <a:schemeClr val="tx1"/>
                </a:solidFill>
              </a:rPr>
              <a:t>Presentatie / Opbouw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61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4"/>
    </mc:Choice>
    <mc:Fallback xmlns="">
      <p:transition spd="slow" advTm="19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7"/>
            <a:ext cx="4004476" cy="1541457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nl-NL" sz="2400" b="0" dirty="0">
                <a:effectLst/>
              </a:rPr>
              <a:t>Controleer aan de hand van of jullie uitleg aan de norm voldoet.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0E1A50E0-1510-439D-80E6-C318B050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31" y="249445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1FB29CB7-FC23-4C98-83C8-68237ABC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</a:rPr>
              <a:t>Aanpak - 6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3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4"/>
    </mc:Choice>
    <mc:Fallback xmlns="">
      <p:transition spd="slow" advTm="188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627415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nl-NL" sz="2400" dirty="0"/>
              <a:t>M</a:t>
            </a:r>
            <a:r>
              <a:rPr lang="nl-NL" sz="2400" b="0" dirty="0">
                <a:effectLst/>
              </a:rPr>
              <a:t>aak de uitlegfilm/vlog!</a:t>
            </a:r>
            <a:endParaRPr lang="nl-NL" sz="2400" b="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8F91ADC3-F815-4E57-B12A-2F4054FB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76" y="2573067"/>
            <a:ext cx="4865624" cy="364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B211B96E-6C7F-4264-BA57-F59ABB28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</a:rPr>
              <a:t>Aanpak - 5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99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36"/>
    </mc:Choice>
    <mc:Fallback xmlns="">
      <p:transition spd="slow" advTm="3553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3.7|3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9.6|32.4|6.5|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4.9|15.3|12.1|8.5|11.8|10.2|8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3.6|2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3|13.6|1.1|5.1|7.8|1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2528</TotalTime>
  <Words>534</Words>
  <Application>Microsoft Office PowerPoint</Application>
  <PresentationFormat>Breedbeeld</PresentationFormat>
  <Paragraphs>90</Paragraphs>
  <Slides>15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Gabriola</vt:lpstr>
      <vt:lpstr>Modern Love Grunge</vt:lpstr>
      <vt:lpstr>Office Theme</vt:lpstr>
      <vt:lpstr>wiskunde</vt:lpstr>
      <vt:lpstr>Opdracht</vt:lpstr>
      <vt:lpstr>Aanpak - 1</vt:lpstr>
      <vt:lpstr>Aanpak - 1</vt:lpstr>
      <vt:lpstr>Aanpak - 2</vt:lpstr>
      <vt:lpstr>Aanpak - 3</vt:lpstr>
      <vt:lpstr>Aanpak - 4</vt:lpstr>
      <vt:lpstr>Aanpak - 6</vt:lpstr>
      <vt:lpstr>Aanpak - 5</vt:lpstr>
      <vt:lpstr>beoordelingsformulier</vt:lpstr>
      <vt:lpstr>beoordelingsformulier</vt:lpstr>
      <vt:lpstr>Aanpak - 7</vt:lpstr>
      <vt:lpstr>Nog even samenvattend…</vt:lpstr>
      <vt:lpstr>Aandachtspunten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WISKUNDE</dc:title>
  <dc:creator>Waltmann, H (Hugo)</dc:creator>
  <cp:lastModifiedBy>Beuger, F.A.D.M. (Frank)</cp:lastModifiedBy>
  <cp:revision>79</cp:revision>
  <dcterms:created xsi:type="dcterms:W3CDTF">2020-05-12T15:17:35Z</dcterms:created>
  <dcterms:modified xsi:type="dcterms:W3CDTF">2022-11-26T20:36:40Z</dcterms:modified>
</cp:coreProperties>
</file>